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aleway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aleway-bold.fntdata"/><Relationship Id="rId27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6c0b7d0c4f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6c0b7d0c4f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6c0b7d0c4f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6c0b7d0c4f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6c0b7d0c4f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6c0b7d0c4f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6c0b7d0c4f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6c0b7d0c4f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6c0b7d0c4f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6c0b7d0c4f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6c0b7d0c4f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6c0b7d0c4f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6c0b7d0c4f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6c0b7d0c4f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6c0b7d0c4f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6c0b7d0c4f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6c0b7d0c4f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6c0b7d0c4f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6c0b7d0c4f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6c0b7d0c4f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6c0b7d0c4f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6c0b7d0c4f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6c0b7d0c4f_0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6c0b7d0c4f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6e58cd3b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6e58cd3b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6c0b7d0c4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6c0b7d0c4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6c0b7d0c4f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6c0b7d0c4f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6c0b7d0c4f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6c0b7d0c4f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6c0b7d0c4f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6c0b7d0c4f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6c0b7d0c4f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6c0b7d0c4f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6c0b7d0c4f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6c0b7d0c4f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6c0b7d0c4f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6c0b7d0c4f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rive.google.com/file/d/13zqPn-Sexd18ArDhJivYsKN7b4v-Crok/view" TargetMode="External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727800" y="6155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FySi</a:t>
            </a:r>
            <a:endParaRPr>
              <a:solidFill>
                <a:srgbClr val="FF9900"/>
              </a:solidFill>
            </a:endParaRPr>
          </a:p>
        </p:txBody>
      </p:sp>
      <p:pic>
        <p:nvPicPr>
          <p:cNvPr id="147" name="Google Shape;147;p22" title="Raja_1000965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7900" y="615575"/>
            <a:ext cx="7187184" cy="4325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/>
          <p:nvPr>
            <p:ph type="title"/>
          </p:nvPr>
        </p:nvSpPr>
        <p:spPr>
          <a:xfrm>
            <a:off x="727800" y="6155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FySi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153" name="Google Shape;153;p23"/>
          <p:cNvSpPr txBox="1"/>
          <p:nvPr/>
        </p:nvSpPr>
        <p:spPr>
          <a:xfrm>
            <a:off x="2292850" y="1919250"/>
            <a:ext cx="4959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Demo</a:t>
            </a:r>
            <a:endParaRPr sz="24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>
            <p:ph type="title"/>
          </p:nvPr>
        </p:nvSpPr>
        <p:spPr>
          <a:xfrm>
            <a:off x="727800" y="6155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FR3032  original text (as of now what we see)</a:t>
            </a:r>
            <a:endParaRPr>
              <a:solidFill>
                <a:srgbClr val="FF9900"/>
              </a:solidFill>
            </a:endParaRPr>
          </a:p>
        </p:txBody>
      </p:sp>
      <p:pic>
        <p:nvPicPr>
          <p:cNvPr id="159" name="Google Shape;15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03175"/>
            <a:ext cx="8839199" cy="469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924779"/>
            <a:ext cx="8839199" cy="938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type="title"/>
          </p:nvPr>
        </p:nvSpPr>
        <p:spPr>
          <a:xfrm>
            <a:off x="727800" y="6155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FR3032  original text (as of now what we see)</a:t>
            </a:r>
            <a:endParaRPr>
              <a:solidFill>
                <a:srgbClr val="FF99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</a:endParaRPr>
          </a:p>
        </p:txBody>
      </p:sp>
      <p:pic>
        <p:nvPicPr>
          <p:cNvPr id="166" name="Google Shape;16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03175"/>
            <a:ext cx="8054002" cy="368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/>
          <p:nvPr>
            <p:ph type="title"/>
          </p:nvPr>
        </p:nvSpPr>
        <p:spPr>
          <a:xfrm>
            <a:off x="727800" y="6155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FySi -Output (After text </a:t>
            </a:r>
            <a:r>
              <a:rPr lang="en">
                <a:solidFill>
                  <a:srgbClr val="FF9900"/>
                </a:solidFill>
              </a:rPr>
              <a:t>summarization</a:t>
            </a:r>
            <a:r>
              <a:rPr lang="en">
                <a:solidFill>
                  <a:srgbClr val="FF9900"/>
                </a:solidFill>
              </a:rPr>
              <a:t>)</a:t>
            </a:r>
            <a:endParaRPr>
              <a:solidFill>
                <a:srgbClr val="FF99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</a:endParaRPr>
          </a:p>
        </p:txBody>
      </p:sp>
      <p:pic>
        <p:nvPicPr>
          <p:cNvPr id="172" name="Google Shape;17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352500"/>
            <a:ext cx="8839201" cy="3503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/>
          <p:nvPr>
            <p:ph type="title"/>
          </p:nvPr>
        </p:nvSpPr>
        <p:spPr>
          <a:xfrm>
            <a:off x="727800" y="6155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FySi -Output (After text summarization)</a:t>
            </a:r>
            <a:endParaRPr>
              <a:solidFill>
                <a:srgbClr val="FF99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</a:endParaRPr>
          </a:p>
        </p:txBody>
      </p:sp>
      <p:pic>
        <p:nvPicPr>
          <p:cNvPr id="178" name="Google Shape;17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352500"/>
            <a:ext cx="8839201" cy="3503743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7"/>
          <p:cNvSpPr/>
          <p:nvPr/>
        </p:nvSpPr>
        <p:spPr>
          <a:xfrm>
            <a:off x="5613106" y="2110175"/>
            <a:ext cx="3530884" cy="121997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Pass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title"/>
          </p:nvPr>
        </p:nvSpPr>
        <p:spPr>
          <a:xfrm>
            <a:off x="727800" y="6155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FR3034  original text (as of now what we see)</a:t>
            </a:r>
            <a:endParaRPr>
              <a:solidFill>
                <a:srgbClr val="FF9900"/>
              </a:solidFill>
            </a:endParaRPr>
          </a:p>
        </p:txBody>
      </p:sp>
      <p:pic>
        <p:nvPicPr>
          <p:cNvPr id="185" name="Google Shape;18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03175"/>
            <a:ext cx="8839198" cy="15436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999263"/>
            <a:ext cx="8839199" cy="1777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type="title"/>
          </p:nvPr>
        </p:nvSpPr>
        <p:spPr>
          <a:xfrm>
            <a:off x="727800" y="6155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FySi -Output (After text summarization)</a:t>
            </a:r>
            <a:endParaRPr>
              <a:solidFill>
                <a:srgbClr val="FF99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</a:endParaRPr>
          </a:p>
        </p:txBody>
      </p:sp>
      <p:pic>
        <p:nvPicPr>
          <p:cNvPr id="192" name="Google Shape;19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400" y="1352525"/>
            <a:ext cx="8839200" cy="324135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9"/>
          <p:cNvSpPr/>
          <p:nvPr/>
        </p:nvSpPr>
        <p:spPr>
          <a:xfrm>
            <a:off x="5613106" y="1150775"/>
            <a:ext cx="3530884" cy="121997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Pass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 txBox="1"/>
          <p:nvPr>
            <p:ph type="title"/>
          </p:nvPr>
        </p:nvSpPr>
        <p:spPr>
          <a:xfrm>
            <a:off x="727800" y="6155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FR3046  original text (as of now what we see)</a:t>
            </a:r>
            <a:endParaRPr>
              <a:solidFill>
                <a:srgbClr val="FF9900"/>
              </a:solidFill>
            </a:endParaRPr>
          </a:p>
        </p:txBody>
      </p:sp>
      <p:pic>
        <p:nvPicPr>
          <p:cNvPr id="199" name="Google Shape;19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03175"/>
            <a:ext cx="8839200" cy="1430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886279"/>
            <a:ext cx="8839198" cy="18203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125" y="1585723"/>
            <a:ext cx="6150537" cy="246795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1"/>
          <p:cNvSpPr txBox="1"/>
          <p:nvPr>
            <p:ph type="title"/>
          </p:nvPr>
        </p:nvSpPr>
        <p:spPr>
          <a:xfrm>
            <a:off x="727800" y="6155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FySi -Output (After text summarization)</a:t>
            </a:r>
            <a:endParaRPr>
              <a:solidFill>
                <a:srgbClr val="FF99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207" name="Google Shape;207;p31"/>
          <p:cNvSpPr/>
          <p:nvPr/>
        </p:nvSpPr>
        <p:spPr>
          <a:xfrm>
            <a:off x="5613106" y="1150775"/>
            <a:ext cx="3530884" cy="121997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Pass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4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167"/>
            <a:ext cx="9144001" cy="51311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2"/>
          <p:cNvSpPr txBox="1"/>
          <p:nvPr>
            <p:ph type="title"/>
          </p:nvPr>
        </p:nvSpPr>
        <p:spPr>
          <a:xfrm>
            <a:off x="727800" y="6155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FySi -What Next?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213" name="Google Shape;213;p32"/>
          <p:cNvSpPr txBox="1"/>
          <p:nvPr/>
        </p:nvSpPr>
        <p:spPr>
          <a:xfrm>
            <a:off x="1679550" y="1401200"/>
            <a:ext cx="5784900" cy="12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Directly import Smartsheet into databricks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Live FySing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More Robust Testing for one month in real case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Build Smart Agent App  in databricks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4" name="Google Shape;21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50995"/>
            <a:ext cx="9144001" cy="160446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5" name="Google Shape;215;p32"/>
          <p:cNvSpPr txBox="1"/>
          <p:nvPr/>
        </p:nvSpPr>
        <p:spPr>
          <a:xfrm>
            <a:off x="162450" y="2571750"/>
            <a:ext cx="15171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Gantt Chart</a:t>
            </a:r>
            <a:endParaRPr b="1"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 txBox="1"/>
          <p:nvPr>
            <p:ph type="title"/>
          </p:nvPr>
        </p:nvSpPr>
        <p:spPr>
          <a:xfrm>
            <a:off x="727800" y="380075"/>
            <a:ext cx="7688400" cy="11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FySi’ ing !</a:t>
            </a:r>
            <a:endParaRPr>
              <a:solidFill>
                <a:srgbClr val="FF99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11">
                <a:solidFill>
                  <a:srgbClr val="B7B7B7"/>
                </a:solidFill>
              </a:rPr>
              <a:t>Thanking </a:t>
            </a:r>
            <a:endParaRPr sz="1711"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</a:endParaRPr>
          </a:p>
        </p:txBody>
      </p:sp>
      <p:pic>
        <p:nvPicPr>
          <p:cNvPr id="221" name="Google Shape;22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0525" y="2822825"/>
            <a:ext cx="2001366" cy="226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7800" y="5045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</a:rPr>
              <a:t>About</a:t>
            </a:r>
            <a:r>
              <a:rPr lang="en"/>
              <a:t> </a:t>
            </a:r>
            <a:r>
              <a:rPr b="1" lang="en"/>
              <a:t>Me</a:t>
            </a:r>
            <a:endParaRPr b="1"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1424" y="1857575"/>
            <a:ext cx="2259925" cy="239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5"/>
          <p:cNvSpPr txBox="1"/>
          <p:nvPr>
            <p:ph idx="2" type="body"/>
          </p:nvPr>
        </p:nvSpPr>
        <p:spPr>
          <a:xfrm>
            <a:off x="4643600" y="1536900"/>
            <a:ext cx="4223700" cy="360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n" sz="1317">
                <a:solidFill>
                  <a:srgbClr val="980000"/>
                </a:solidFill>
              </a:rPr>
              <a:t>M.Pharm </a:t>
            </a:r>
            <a:endParaRPr b="1" sz="1317">
              <a:solidFill>
                <a:srgbClr val="980000"/>
              </a:solidFill>
            </a:endParaRPr>
          </a:p>
          <a:p>
            <a:pPr indent="45720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lang="en" sz="1317"/>
              <a:t>Madurai Medical College</a:t>
            </a:r>
            <a:endParaRPr sz="1317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b="1" lang="en" sz="1317">
                <a:solidFill>
                  <a:srgbClr val="980000"/>
                </a:solidFill>
              </a:rPr>
              <a:t>PHD </a:t>
            </a:r>
            <a:endParaRPr b="1" sz="1317">
              <a:solidFill>
                <a:srgbClr val="980000"/>
              </a:solidFill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lang="en" sz="1317"/>
              <a:t>JSS College of Pharmacy, </a:t>
            </a:r>
            <a:endParaRPr sz="1317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lang="en" sz="1317"/>
              <a:t>Affiliated</a:t>
            </a:r>
            <a:r>
              <a:rPr lang="en" sz="1317"/>
              <a:t> to JSS University Mysore</a:t>
            </a:r>
            <a:endParaRPr sz="1317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b="1" lang="en" sz="1317">
                <a:solidFill>
                  <a:srgbClr val="980000"/>
                </a:solidFill>
              </a:rPr>
              <a:t>Gavs/ Neurealm Exp:</a:t>
            </a:r>
            <a:r>
              <a:rPr lang="en" sz="1317"/>
              <a:t> &gt;5 years</a:t>
            </a:r>
            <a:endParaRPr sz="1317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b="1" lang="en" sz="1317">
                <a:solidFill>
                  <a:srgbClr val="980000"/>
                </a:solidFill>
              </a:rPr>
              <a:t>Position:</a:t>
            </a:r>
            <a:r>
              <a:rPr b="1" lang="en" sz="1317"/>
              <a:t> </a:t>
            </a:r>
            <a:r>
              <a:rPr lang="en" sz="1317"/>
              <a:t>Principal</a:t>
            </a:r>
            <a:r>
              <a:rPr lang="en" sz="1317"/>
              <a:t> Research Analyst,  Premier Inc</a:t>
            </a:r>
            <a:endParaRPr sz="1317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b="1" lang="en" sz="1317">
                <a:solidFill>
                  <a:srgbClr val="980000"/>
                </a:solidFill>
              </a:rPr>
              <a:t>T</a:t>
            </a:r>
            <a:r>
              <a:rPr b="1" lang="en" sz="1317">
                <a:solidFill>
                  <a:srgbClr val="980000"/>
                </a:solidFill>
              </a:rPr>
              <a:t>otal Team members: </a:t>
            </a:r>
            <a:r>
              <a:rPr lang="en" sz="1317"/>
              <a:t> </a:t>
            </a:r>
            <a:r>
              <a:rPr b="1" lang="en" sz="1317"/>
              <a:t>1</a:t>
            </a:r>
            <a:r>
              <a:rPr lang="en" sz="1317"/>
              <a:t> ( </a:t>
            </a:r>
            <a:r>
              <a:rPr b="1" lang="en" sz="1317">
                <a:solidFill>
                  <a:srgbClr val="E69138"/>
                </a:solidFill>
              </a:rPr>
              <a:t>Me alone</a:t>
            </a:r>
            <a:r>
              <a:rPr lang="en" sz="1317"/>
              <a:t>)</a:t>
            </a:r>
            <a:endParaRPr sz="1317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rPr b="1" lang="en" sz="1317">
                <a:solidFill>
                  <a:srgbClr val="980000"/>
                </a:solidFill>
              </a:rPr>
              <a:t>Background:</a:t>
            </a:r>
            <a:r>
              <a:rPr lang="en" sz="1317"/>
              <a:t> Non computer, non technical, non coding</a:t>
            </a:r>
            <a:endParaRPr sz="1317"/>
          </a:p>
        </p:txBody>
      </p:sp>
      <p:sp>
        <p:nvSpPr>
          <p:cNvPr id="102" name="Google Shape;102;p15"/>
          <p:cNvSpPr txBox="1"/>
          <p:nvPr>
            <p:ph type="title"/>
          </p:nvPr>
        </p:nvSpPr>
        <p:spPr>
          <a:xfrm>
            <a:off x="793850" y="12917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41B47"/>
                </a:solidFill>
              </a:rPr>
              <a:t>Dr. D.Raja</a:t>
            </a:r>
            <a:endParaRPr b="1">
              <a:solidFill>
                <a:srgbClr val="741B47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606100" y="5539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Why this text summarization?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729325" y="2078875"/>
            <a:ext cx="7829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Data, Technology, and Innovation (DTI) Feasibility Form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https://app.smartsheet.com/b/form/4fc7dd36e1a84e67921861bb642b9c69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727800" y="6155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Often Analyst face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1309050" y="1623225"/>
            <a:ext cx="6522000" cy="29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77500" lnSpcReduction="10000"/>
          </a:bodyPr>
          <a:lstStyle/>
          <a:p>
            <a:pPr indent="-317182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800"/>
              <a:t>Long paragraphs</a:t>
            </a:r>
            <a:endParaRPr sz="1800"/>
          </a:p>
          <a:p>
            <a:pPr indent="-317182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800"/>
              <a:t>Tangled Text</a:t>
            </a:r>
            <a:endParaRPr sz="1800"/>
          </a:p>
          <a:p>
            <a:pPr indent="-317182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800"/>
              <a:t>Complex and Confusing writeups</a:t>
            </a:r>
            <a:endParaRPr sz="1800"/>
          </a:p>
          <a:p>
            <a:pPr indent="-317182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800"/>
              <a:t>Language barrier</a:t>
            </a:r>
            <a:endParaRPr sz="1800"/>
          </a:p>
          <a:p>
            <a:pPr indent="-317182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800"/>
              <a:t>Much time is spent on back and forth communication</a:t>
            </a:r>
            <a:endParaRPr sz="1800"/>
          </a:p>
          <a:p>
            <a:pPr indent="-317182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800"/>
              <a:t>Time </a:t>
            </a:r>
            <a:r>
              <a:rPr lang="en" sz="1800"/>
              <a:t>difference</a:t>
            </a:r>
            <a:r>
              <a:rPr lang="en" sz="1800"/>
              <a:t> because of time zone </a:t>
            </a:r>
            <a:endParaRPr sz="18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727800" y="5785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Why this text summarization?</a:t>
            </a:r>
            <a:endParaRPr>
              <a:solidFill>
                <a:srgbClr val="FF9900"/>
              </a:solidFill>
            </a:endParaRPr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775" y="2158650"/>
            <a:ext cx="3608955" cy="2984850"/>
          </a:xfrm>
          <a:prstGeom prst="rect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1" name="Google Shape;12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2574" y="2104925"/>
            <a:ext cx="2933950" cy="2984850"/>
          </a:xfrm>
          <a:prstGeom prst="rect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2" name="Google Shape;122;p18"/>
          <p:cNvSpPr txBox="1"/>
          <p:nvPr/>
        </p:nvSpPr>
        <p:spPr>
          <a:xfrm>
            <a:off x="645775" y="1727550"/>
            <a:ext cx="7104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FR3015</a:t>
            </a:r>
            <a:endParaRPr b="1"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3" name="Google Shape;123;p18"/>
          <p:cNvSpPr txBox="1"/>
          <p:nvPr/>
        </p:nvSpPr>
        <p:spPr>
          <a:xfrm>
            <a:off x="4942575" y="1727550"/>
            <a:ext cx="7104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FR3032</a:t>
            </a:r>
            <a:endParaRPr b="1"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title"/>
          </p:nvPr>
        </p:nvSpPr>
        <p:spPr>
          <a:xfrm>
            <a:off x="727800" y="6155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What is</a:t>
            </a:r>
            <a:r>
              <a:rPr lang="en">
                <a:solidFill>
                  <a:srgbClr val="FF9900"/>
                </a:solidFill>
              </a:rPr>
              <a:t> needed?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129" name="Google Shape;129;p19"/>
          <p:cNvSpPr txBox="1"/>
          <p:nvPr>
            <p:ph idx="1" type="body"/>
          </p:nvPr>
        </p:nvSpPr>
        <p:spPr>
          <a:xfrm>
            <a:off x="1309050" y="1623225"/>
            <a:ext cx="6522000" cy="29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Summarization tool - </a:t>
            </a:r>
            <a:r>
              <a:rPr lang="en" sz="1800"/>
              <a:t>Powered by LLM </a:t>
            </a:r>
            <a:endParaRPr sz="1800"/>
          </a:p>
          <a:p>
            <a:pPr indent="-334327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800"/>
              <a:t>Untangle the text- uncovering the meaning</a:t>
            </a:r>
            <a:endParaRPr sz="1800"/>
          </a:p>
          <a:p>
            <a:pPr indent="-33432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800"/>
              <a:t>From wall of text to window of clarity</a:t>
            </a:r>
            <a:endParaRPr sz="1800"/>
          </a:p>
          <a:p>
            <a:pPr indent="-33432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800"/>
              <a:t>Simplify the Complex and clarify the confusing writeups</a:t>
            </a:r>
            <a:endParaRPr sz="1800"/>
          </a:p>
          <a:p>
            <a:pPr indent="-33432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800"/>
              <a:t>Less time in reading - More </a:t>
            </a:r>
            <a:r>
              <a:rPr lang="en" sz="1800"/>
              <a:t>time in analysing</a:t>
            </a:r>
            <a:endParaRPr sz="18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727800" y="6155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Prompt AI Thon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1311000" y="1150775"/>
            <a:ext cx="6522000" cy="29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Hackathon is the perfect time and place to experiment and resolve complex problems</a:t>
            </a:r>
            <a:endParaRPr sz="18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type="title"/>
          </p:nvPr>
        </p:nvSpPr>
        <p:spPr>
          <a:xfrm>
            <a:off x="727800" y="6155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Feasibility</a:t>
            </a:r>
            <a:r>
              <a:rPr lang="en">
                <a:solidFill>
                  <a:srgbClr val="FF9900"/>
                </a:solidFill>
              </a:rPr>
              <a:t> Request Simplified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141" name="Google Shape;141;p21"/>
          <p:cNvSpPr txBox="1"/>
          <p:nvPr>
            <p:ph idx="1" type="body"/>
          </p:nvPr>
        </p:nvSpPr>
        <p:spPr>
          <a:xfrm>
            <a:off x="1311000" y="1335800"/>
            <a:ext cx="6522000" cy="29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Platform used: </a:t>
            </a:r>
            <a:r>
              <a:rPr lang="en" sz="1800">
                <a:solidFill>
                  <a:srgbClr val="FF0000"/>
                </a:solidFill>
              </a:rPr>
              <a:t>Python notebook</a:t>
            </a:r>
            <a:r>
              <a:rPr lang="en" sz="1800"/>
              <a:t> in Databricks </a:t>
            </a:r>
            <a:endParaRPr sz="18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O</a:t>
            </a:r>
            <a:r>
              <a:rPr lang="en" sz="1800"/>
              <a:t>penAI Model : </a:t>
            </a:r>
            <a:r>
              <a:rPr lang="en" sz="1800">
                <a:solidFill>
                  <a:srgbClr val="FF0000"/>
                </a:solidFill>
              </a:rPr>
              <a:t>Llama-4-maverick </a:t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Parameters: </a:t>
            </a:r>
            <a:r>
              <a:rPr lang="en" sz="1800">
                <a:solidFill>
                  <a:srgbClr val="FF0000"/>
                </a:solidFill>
              </a:rPr>
              <a:t>Single-turn task, Few-shot prompting, System and User roles</a:t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Max Tokens: </a:t>
            </a:r>
            <a:r>
              <a:rPr lang="en" sz="1800">
                <a:solidFill>
                  <a:srgbClr val="FF0000"/>
                </a:solidFill>
              </a:rPr>
              <a:t>500 -1000</a:t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Temperature: </a:t>
            </a:r>
            <a:r>
              <a:rPr lang="en" sz="1800">
                <a:solidFill>
                  <a:srgbClr val="FF0000"/>
                </a:solidFill>
              </a:rPr>
              <a:t>1</a:t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